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9" r:id="rId3"/>
    <p:sldId id="350" r:id="rId4"/>
    <p:sldId id="333" r:id="rId5"/>
    <p:sldId id="351" r:id="rId6"/>
    <p:sldId id="334" r:id="rId7"/>
    <p:sldId id="272" r:id="rId8"/>
    <p:sldId id="337" r:id="rId9"/>
    <p:sldId id="336" r:id="rId10"/>
    <p:sldId id="335" r:id="rId11"/>
    <p:sldId id="342" r:id="rId12"/>
    <p:sldId id="338" r:id="rId13"/>
    <p:sldId id="339" r:id="rId14"/>
    <p:sldId id="346" r:id="rId15"/>
  </p:sldIdLst>
  <p:sldSz cx="12192000" cy="6858000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Rubik" panose="020B0604020202020204" charset="-79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4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450A8-55A5-41B3-B15D-B38925EB43BD}" v="39" dt="2026-01-26T16:21:17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סגנון ביניים 4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סגנון ביניים 4 - הדגשה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סגנון בהיר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4706" autoAdjust="0"/>
  </p:normalViewPr>
  <p:slideViewPr>
    <p:cSldViewPr snapToGrid="0">
      <p:cViewPr varScale="1">
        <p:scale>
          <a:sx n="94" d="100"/>
          <a:sy n="94" d="100"/>
        </p:scale>
        <p:origin x="918" y="7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Fridman" userId="c15b3035-16f8-4bd5-9fcc-574b2336d097" providerId="ADAL" clId="{E38E8F32-159A-445E-9AF9-F11B7A56E103}"/>
    <pc:docChg chg="undo custSel addSld delSld modSld sldOrd">
      <pc:chgData name="Ori Fridman" userId="c15b3035-16f8-4bd5-9fcc-574b2336d097" providerId="ADAL" clId="{E38E8F32-159A-445E-9AF9-F11B7A56E103}" dt="2026-01-26T16:21:48.826" v="73" actId="403"/>
      <pc:docMkLst>
        <pc:docMk/>
      </pc:docMkLst>
      <pc:sldChg chg="modSp modAnim">
        <pc:chgData name="Ori Fridman" userId="c15b3035-16f8-4bd5-9fcc-574b2336d097" providerId="ADAL" clId="{E38E8F32-159A-445E-9AF9-F11B7A56E103}" dt="2026-01-26T15:02:12.488" v="17" actId="15"/>
        <pc:sldMkLst>
          <pc:docMk/>
          <pc:sldMk cId="1137160353" sldId="333"/>
        </pc:sldMkLst>
        <pc:spChg chg="mod">
          <ac:chgData name="Ori Fridman" userId="c15b3035-16f8-4bd5-9fcc-574b2336d097" providerId="ADAL" clId="{E38E8F32-159A-445E-9AF9-F11B7A56E103}" dt="2026-01-26T15:02:12.488" v="17" actId="15"/>
          <ac:spMkLst>
            <pc:docMk/>
            <pc:sldMk cId="1137160353" sldId="333"/>
            <ac:spMk id="3" creationId="{C1D30006-CACF-D842-E6AE-AD979BE47181}"/>
          </ac:spMkLst>
        </pc:spChg>
      </pc:sldChg>
      <pc:sldChg chg="modSp mod">
        <pc:chgData name="Ori Fridman" userId="c15b3035-16f8-4bd5-9fcc-574b2336d097" providerId="ADAL" clId="{E38E8F32-159A-445E-9AF9-F11B7A56E103}" dt="2026-01-26T15:39:11.504" v="32" actId="14100"/>
        <pc:sldMkLst>
          <pc:docMk/>
          <pc:sldMk cId="2714319544" sldId="334"/>
        </pc:sldMkLst>
        <pc:picChg chg="mod">
          <ac:chgData name="Ori Fridman" userId="c15b3035-16f8-4bd5-9fcc-574b2336d097" providerId="ADAL" clId="{E38E8F32-159A-445E-9AF9-F11B7A56E103}" dt="2026-01-26T15:39:11.504" v="32" actId="14100"/>
          <ac:picMkLst>
            <pc:docMk/>
            <pc:sldMk cId="2714319544" sldId="334"/>
            <ac:picMk id="6" creationId="{1783CBE8-B77F-DFD1-39E5-0A75B9B19F6F}"/>
          </ac:picMkLst>
        </pc:picChg>
      </pc:sldChg>
      <pc:sldChg chg="addSp modSp mod">
        <pc:chgData name="Ori Fridman" userId="c15b3035-16f8-4bd5-9fcc-574b2336d097" providerId="ADAL" clId="{E38E8F32-159A-445E-9AF9-F11B7A56E103}" dt="2026-01-26T16:21:48.826" v="73" actId="403"/>
        <pc:sldMkLst>
          <pc:docMk/>
          <pc:sldMk cId="2331075370" sldId="335"/>
        </pc:sldMkLst>
        <pc:spChg chg="mod">
          <ac:chgData name="Ori Fridman" userId="c15b3035-16f8-4bd5-9fcc-574b2336d097" providerId="ADAL" clId="{E38E8F32-159A-445E-9AF9-F11B7A56E103}" dt="2026-01-26T16:21:48.826" v="73" actId="403"/>
          <ac:spMkLst>
            <pc:docMk/>
            <pc:sldMk cId="2331075370" sldId="335"/>
            <ac:spMk id="2" creationId="{D1C9108A-2612-F422-260C-1966A88EEF41}"/>
          </ac:spMkLst>
        </pc:spChg>
        <pc:spChg chg="add mod">
          <ac:chgData name="Ori Fridman" userId="c15b3035-16f8-4bd5-9fcc-574b2336d097" providerId="ADAL" clId="{E38E8F32-159A-445E-9AF9-F11B7A56E103}" dt="2026-01-26T16:21:26.688" v="66" actId="1076"/>
          <ac:spMkLst>
            <pc:docMk/>
            <pc:sldMk cId="2331075370" sldId="335"/>
            <ac:spMk id="3" creationId="{31B181BB-E4E2-B5D5-7D9F-F65702EDF81D}"/>
          </ac:spMkLst>
        </pc:spChg>
        <pc:spChg chg="add mod">
          <ac:chgData name="Ori Fridman" userId="c15b3035-16f8-4bd5-9fcc-574b2336d097" providerId="ADAL" clId="{E38E8F32-159A-445E-9AF9-F11B7A56E103}" dt="2026-01-26T16:21:09.776" v="62"/>
          <ac:spMkLst>
            <pc:docMk/>
            <pc:sldMk cId="2331075370" sldId="335"/>
            <ac:spMk id="4" creationId="{1E656A06-A3B2-602E-A6C2-93F9C72A9E7C}"/>
          </ac:spMkLst>
        </pc:spChg>
        <pc:spChg chg="mod">
          <ac:chgData name="Ori Fridman" userId="c15b3035-16f8-4bd5-9fcc-574b2336d097" providerId="ADAL" clId="{E38E8F32-159A-445E-9AF9-F11B7A56E103}" dt="2026-01-26T16:20:33.163" v="50" actId="1076"/>
          <ac:spMkLst>
            <pc:docMk/>
            <pc:sldMk cId="2331075370" sldId="335"/>
            <ac:spMk id="20" creationId="{1BA42599-DE5C-3A70-A1F7-D0EF478E206D}"/>
          </ac:spMkLst>
        </pc:spChg>
        <pc:grpChg chg="mod">
          <ac:chgData name="Ori Fridman" userId="c15b3035-16f8-4bd5-9fcc-574b2336d097" providerId="ADAL" clId="{E38E8F32-159A-445E-9AF9-F11B7A56E103}" dt="2026-01-26T16:20:56.805" v="58" actId="1076"/>
          <ac:grpSpMkLst>
            <pc:docMk/>
            <pc:sldMk cId="2331075370" sldId="335"/>
            <ac:grpSpMk id="21" creationId="{07F49509-A9E2-A3AC-A726-31DA417D8000}"/>
          </ac:grpSpMkLst>
        </pc:grpChg>
        <pc:picChg chg="mod">
          <ac:chgData name="Ori Fridman" userId="c15b3035-16f8-4bd5-9fcc-574b2336d097" providerId="ADAL" clId="{E38E8F32-159A-445E-9AF9-F11B7A56E103}" dt="2026-01-26T16:21:06.740" v="60" actId="1076"/>
          <ac:picMkLst>
            <pc:docMk/>
            <pc:sldMk cId="2331075370" sldId="335"/>
            <ac:picMk id="18" creationId="{8F7A456B-908E-3F93-5E0B-F64C29300CBC}"/>
          </ac:picMkLst>
        </pc:picChg>
      </pc:sldChg>
      <pc:sldChg chg="modSp">
        <pc:chgData name="Ori Fridman" userId="c15b3035-16f8-4bd5-9fcc-574b2336d097" providerId="ADAL" clId="{E38E8F32-159A-445E-9AF9-F11B7A56E103}" dt="2026-01-26T15:38:27.567" v="31" actId="403"/>
        <pc:sldMkLst>
          <pc:docMk/>
          <pc:sldMk cId="1286268075" sldId="337"/>
        </pc:sldMkLst>
        <pc:spChg chg="mod">
          <ac:chgData name="Ori Fridman" userId="c15b3035-16f8-4bd5-9fcc-574b2336d097" providerId="ADAL" clId="{E38E8F32-159A-445E-9AF9-F11B7A56E103}" dt="2026-01-26T15:38:27.567" v="31" actId="403"/>
          <ac:spMkLst>
            <pc:docMk/>
            <pc:sldMk cId="1286268075" sldId="337"/>
            <ac:spMk id="4" creationId="{0A9719B5-2D74-E6CA-6BCC-C411FD8DE63B}"/>
          </ac:spMkLst>
        </pc:spChg>
        <pc:spChg chg="mod">
          <ac:chgData name="Ori Fridman" userId="c15b3035-16f8-4bd5-9fcc-574b2336d097" providerId="ADAL" clId="{E38E8F32-159A-445E-9AF9-F11B7A56E103}" dt="2026-01-26T15:38:27.567" v="31" actId="403"/>
          <ac:spMkLst>
            <pc:docMk/>
            <pc:sldMk cId="1286268075" sldId="337"/>
            <ac:spMk id="5" creationId="{00249D2B-1EAA-2869-D2AB-432FFB0488AC}"/>
          </ac:spMkLst>
        </pc:spChg>
        <pc:spChg chg="mod">
          <ac:chgData name="Ori Fridman" userId="c15b3035-16f8-4bd5-9fcc-574b2336d097" providerId="ADAL" clId="{E38E8F32-159A-445E-9AF9-F11B7A56E103}" dt="2026-01-26T15:38:27.567" v="31" actId="403"/>
          <ac:spMkLst>
            <pc:docMk/>
            <pc:sldMk cId="1286268075" sldId="337"/>
            <ac:spMk id="6" creationId="{17F67C4A-BA77-F786-A900-896C5F5CD70F}"/>
          </ac:spMkLst>
        </pc:spChg>
        <pc:spChg chg="mod">
          <ac:chgData name="Ori Fridman" userId="c15b3035-16f8-4bd5-9fcc-574b2336d097" providerId="ADAL" clId="{E38E8F32-159A-445E-9AF9-F11B7A56E103}" dt="2026-01-26T15:38:27.567" v="31" actId="403"/>
          <ac:spMkLst>
            <pc:docMk/>
            <pc:sldMk cId="1286268075" sldId="337"/>
            <ac:spMk id="8" creationId="{3769B23C-3405-364A-7120-0DFF3B768862}"/>
          </ac:spMkLst>
        </pc:spChg>
        <pc:grpChg chg="mod">
          <ac:chgData name="Ori Fridman" userId="c15b3035-16f8-4bd5-9fcc-574b2336d097" providerId="ADAL" clId="{E38E8F32-159A-445E-9AF9-F11B7A56E103}" dt="2026-01-26T15:38:27.567" v="31" actId="403"/>
          <ac:grpSpMkLst>
            <pc:docMk/>
            <pc:sldMk cId="1286268075" sldId="337"/>
            <ac:grpSpMk id="9" creationId="{FA702417-AA3B-D409-FA32-389C6A3E9403}"/>
          </ac:grpSpMkLst>
        </pc:grpChg>
        <pc:picChg chg="mod">
          <ac:chgData name="Ori Fridman" userId="c15b3035-16f8-4bd5-9fcc-574b2336d097" providerId="ADAL" clId="{E38E8F32-159A-445E-9AF9-F11B7A56E103}" dt="2026-01-26T15:38:27.567" v="31" actId="403"/>
          <ac:picMkLst>
            <pc:docMk/>
            <pc:sldMk cId="1286268075" sldId="337"/>
            <ac:picMk id="4098" creationId="{35F8477B-E180-335A-E7A1-B9C826469ADC}"/>
          </ac:picMkLst>
        </pc:picChg>
      </pc:sldChg>
      <pc:sldChg chg="del">
        <pc:chgData name="Ori Fridman" userId="c15b3035-16f8-4bd5-9fcc-574b2336d097" providerId="ADAL" clId="{E38E8F32-159A-445E-9AF9-F11B7A56E103}" dt="2026-01-26T15:00:44.166" v="1" actId="47"/>
        <pc:sldMkLst>
          <pc:docMk/>
          <pc:sldMk cId="2403361437" sldId="343"/>
        </pc:sldMkLst>
      </pc:sldChg>
      <pc:sldChg chg="del">
        <pc:chgData name="Ori Fridman" userId="c15b3035-16f8-4bd5-9fcc-574b2336d097" providerId="ADAL" clId="{E38E8F32-159A-445E-9AF9-F11B7A56E103}" dt="2026-01-26T15:00:46.235" v="4" actId="47"/>
        <pc:sldMkLst>
          <pc:docMk/>
          <pc:sldMk cId="2464456620" sldId="345"/>
        </pc:sldMkLst>
      </pc:sldChg>
      <pc:sldChg chg="modSp add mod ord">
        <pc:chgData name="Ori Fridman" userId="c15b3035-16f8-4bd5-9fcc-574b2336d097" providerId="ADAL" clId="{E38E8F32-159A-445E-9AF9-F11B7A56E103}" dt="2026-01-26T15:00:58.712" v="5" actId="20577"/>
        <pc:sldMkLst>
          <pc:docMk/>
          <pc:sldMk cId="2984741901" sldId="351"/>
        </pc:sldMkLst>
        <pc:spChg chg="mod">
          <ac:chgData name="Ori Fridman" userId="c15b3035-16f8-4bd5-9fcc-574b2336d097" providerId="ADAL" clId="{E38E8F32-159A-445E-9AF9-F11B7A56E103}" dt="2026-01-26T15:00:58.712" v="5" actId="20577"/>
          <ac:spMkLst>
            <pc:docMk/>
            <pc:sldMk cId="2984741901" sldId="351"/>
            <ac:spMk id="3" creationId="{70051EE7-A5F4-83E3-F598-46DF3D7574FE}"/>
          </ac:spMkLst>
        </pc:spChg>
      </pc:sldChg>
      <pc:sldChg chg="delSp modSp new del mod">
        <pc:chgData name="Ori Fridman" userId="c15b3035-16f8-4bd5-9fcc-574b2336d097" providerId="ADAL" clId="{E38E8F32-159A-445E-9AF9-F11B7A56E103}" dt="2026-01-26T16:21:31.941" v="67" actId="47"/>
        <pc:sldMkLst>
          <pc:docMk/>
          <pc:sldMk cId="795311508" sldId="352"/>
        </pc:sldMkLst>
        <pc:spChg chg="mod">
          <ac:chgData name="Ori Fridman" userId="c15b3035-16f8-4bd5-9fcc-574b2336d097" providerId="ADAL" clId="{E38E8F32-159A-445E-9AF9-F11B7A56E103}" dt="2026-01-26T16:19:57.053" v="38"/>
          <ac:spMkLst>
            <pc:docMk/>
            <pc:sldMk cId="795311508" sldId="352"/>
            <ac:spMk id="2" creationId="{E55C2283-B32B-B85B-4EC9-5CB214905F2C}"/>
          </ac:spMkLst>
        </pc:spChg>
        <pc:spChg chg="del mod">
          <ac:chgData name="Ori Fridman" userId="c15b3035-16f8-4bd5-9fcc-574b2336d097" providerId="ADAL" clId="{E38E8F32-159A-445E-9AF9-F11B7A56E103}" dt="2026-01-26T16:19:55.999" v="37" actId="478"/>
          <ac:spMkLst>
            <pc:docMk/>
            <pc:sldMk cId="795311508" sldId="352"/>
            <ac:spMk id="3" creationId="{89C9F982-B6A1-B6F5-16E0-09F41DACC93B}"/>
          </ac:spMkLst>
        </pc:spChg>
      </pc:sldChg>
      <pc:sldChg chg="modSp new del">
        <pc:chgData name="Ori Fridman" userId="c15b3035-16f8-4bd5-9fcc-574b2336d097" providerId="ADAL" clId="{E38E8F32-159A-445E-9AF9-F11B7A56E103}" dt="2026-01-26T16:21:12.424" v="63" actId="47"/>
        <pc:sldMkLst>
          <pc:docMk/>
          <pc:sldMk cId="3403037218" sldId="353"/>
        </pc:sldMkLst>
        <pc:spChg chg="mod">
          <ac:chgData name="Ori Fridman" userId="c15b3035-16f8-4bd5-9fcc-574b2336d097" providerId="ADAL" clId="{E38E8F32-159A-445E-9AF9-F11B7A56E103}" dt="2026-01-26T16:20:06.010" v="40"/>
          <ac:spMkLst>
            <pc:docMk/>
            <pc:sldMk cId="3403037218" sldId="353"/>
            <ac:spMk id="3" creationId="{55A74142-B0BC-BC32-762F-DB50E77D476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4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2834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5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0151E-DA7A-5C9D-5AB7-C46393EF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923D8860-2DFD-DCC3-F83C-25F665CC1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9B63D756-DF50-331B-54DD-BC976E33B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/>
              <a:t>All regularizations works per batch</a:t>
            </a:r>
          </a:p>
          <a:p>
            <a:endParaRPr lang="en-US" dirty="0"/>
          </a:p>
          <a:p>
            <a:r>
              <a:rPr lang="en-US" dirty="0"/>
              <a:t>variance - of each embedding variable over a batch is maintained above a threshold</a:t>
            </a:r>
          </a:p>
          <a:p>
            <a:r>
              <a:rPr lang="en-US" dirty="0"/>
              <a:t>covariance between pairs of embedding variables over a batch are attracted to zero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70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SIGREG – </a:t>
            </a:r>
            <a:r>
              <a:rPr lang="en-US" sz="1100" dirty="0"/>
              <a:t>Projects features on random M dimensional space per batch for complexity reasons.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000" dirty="0"/>
              <a:t>Beating the "Curse of Dimensionality“.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000" dirty="0"/>
              <a:t>By projecting onto random different spaces, we essentially do consider all dimensions.</a:t>
            </a:r>
            <a:br>
              <a:rPr lang="en-US" sz="1000" dirty="0"/>
            </a:b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4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6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EuroSat</a:t>
            </a:r>
            <a:r>
              <a:rPr lang="en-US" dirty="0"/>
              <a:t> – 10 classes</a:t>
            </a:r>
          </a:p>
          <a:p>
            <a:r>
              <a:rPr lang="en-US" dirty="0"/>
              <a:t>DTD – 47 classes</a:t>
            </a:r>
          </a:p>
        </p:txBody>
      </p:sp>
    </p:spTree>
    <p:extLst>
      <p:ext uri="{BB962C8B-B14F-4D97-AF65-F5344CB8AC3E}">
        <p14:creationId xmlns:p14="http://schemas.microsoft.com/office/powerpoint/2010/main" val="73253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Hyperparameter 20 epochs</a:t>
            </a:r>
          </a:p>
        </p:txBody>
      </p:sp>
    </p:spTree>
    <p:extLst>
      <p:ext uri="{BB962C8B-B14F-4D97-AF65-F5344CB8AC3E}">
        <p14:creationId xmlns:p14="http://schemas.microsoft.com/office/powerpoint/2010/main" val="1561966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AD26A-C764-4B74-AB2C-C8269B20B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63C9BE7-4BE0-574F-4CC1-BDF8D311B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A436928-345F-31A0-E580-C5DAB5286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6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204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 hasCustomPrompt="1"/>
          </p:nvPr>
        </p:nvSpPr>
        <p:spPr>
          <a:xfrm>
            <a:off x="457199" y="274638"/>
            <a:ext cx="114878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 dirty="0" err="1"/>
              <a:t>שדגשדג</a:t>
            </a:r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600201"/>
            <a:ext cx="11487872" cy="381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bg1"/>
              </a:buClr>
              <a:buSzPts val="1800"/>
              <a:buChar char="–"/>
              <a:defRPr sz="2800" b="0" i="0" u="none" strike="noStrike" cap="none" dirty="0">
                <a:solidFill>
                  <a:schemeClr val="bg1"/>
                </a:solidFill>
                <a:latin typeface="Rubik" panose="020B0604020202020204" charset="-79"/>
                <a:ea typeface="Calibri"/>
                <a:cs typeface="Rubik" panose="020B0604020202020204" charset="-79"/>
                <a:sym typeface="Calibri"/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he-IL" dirty="0" err="1"/>
              <a:t>שדגשד</a:t>
            </a:r>
            <a:endParaRPr lang="he-IL" dirty="0"/>
          </a:p>
          <a:p>
            <a:pPr lvl="1"/>
            <a:r>
              <a:rPr lang="he-IL" dirty="0" err="1"/>
              <a:t>דגדשגשד</a:t>
            </a:r>
            <a:endParaRPr lang="he-IL" dirty="0"/>
          </a:p>
          <a:p>
            <a:pPr lvl="2"/>
            <a:r>
              <a:rPr lang="he-IL" dirty="0" err="1"/>
              <a:t>דשדגשדגשד</a:t>
            </a: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4506E"/>
            </a:gs>
            <a:gs pos="58000">
              <a:schemeClr val="accent1">
                <a:lumMod val="75000"/>
              </a:schemeClr>
            </a:gs>
            <a:gs pos="100000">
              <a:schemeClr val="tx2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39D33E0E-D969-DFA9-3681-56379F352984}"/>
              </a:ext>
            </a:extLst>
          </p:cNvPr>
          <p:cNvSpPr/>
          <p:nvPr userDrawn="1"/>
        </p:nvSpPr>
        <p:spPr>
          <a:xfrm>
            <a:off x="243070" y="5869205"/>
            <a:ext cx="2133600" cy="874103"/>
          </a:xfrm>
          <a:custGeom>
            <a:avLst/>
            <a:gdLst/>
            <a:ahLst/>
            <a:cxnLst/>
            <a:rect l="l" t="t" r="r" b="b"/>
            <a:pathLst>
              <a:path w="3214344" h="1446097">
                <a:moveTo>
                  <a:pt x="0" y="0"/>
                </a:moveTo>
                <a:lnTo>
                  <a:pt x="3214344" y="0"/>
                </a:lnTo>
                <a:lnTo>
                  <a:pt x="3214344" y="1446097"/>
                </a:lnTo>
                <a:lnTo>
                  <a:pt x="0" y="14460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7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252152" y="565011"/>
            <a:ext cx="1168769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Evaluating Regularization Methods Effect on Transfer Learning Performance</a:t>
            </a:r>
            <a:endParaRPr lang="he-IL" sz="1200" dirty="0"/>
          </a:p>
        </p:txBody>
      </p:sp>
      <p:sp>
        <p:nvSpPr>
          <p:cNvPr id="86" name="Google Shape;86;p13"/>
          <p:cNvSpPr txBox="1"/>
          <p:nvPr/>
        </p:nvSpPr>
        <p:spPr>
          <a:xfrm>
            <a:off x="3835706" y="2431804"/>
            <a:ext cx="481843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By:</a:t>
            </a:r>
            <a:r>
              <a:rPr lang="en-US" sz="27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27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Nufar Cohen, Ori Fridman</a:t>
            </a:r>
          </a:p>
          <a:p>
            <a:pPr marL="0" marR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e-IL" sz="2700" i="0" u="none" strike="noStrike" cap="none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2" name="Picture 8" descr="What Is Transfer Learning in Machine Learning and How Does It Work? - Fonzi  AI Recruiter">
            <a:extLst>
              <a:ext uri="{FF2B5EF4-FFF2-40B4-BE49-F238E27FC236}">
                <a16:creationId xmlns:a16="http://schemas.microsoft.com/office/drawing/2014/main" id="{A84A85DF-FB8E-2C76-7BE8-43868356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07373" y="3209184"/>
            <a:ext cx="5246771" cy="332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C9108A-2612-F422-260C-1966A88E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Results and Conclusions</a:t>
            </a:r>
          </a:p>
        </p:txBody>
      </p:sp>
      <p:pic>
        <p:nvPicPr>
          <p:cNvPr id="18" name="תמונה 17" descr="תמונה שמכילה טקסט, צילום מסך, מספר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F7A456B-908E-3F93-5E0B-F64C2930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521" y="2347861"/>
            <a:ext cx="6858000" cy="4089761"/>
          </a:xfrm>
          <a:prstGeom prst="rect">
            <a:avLst/>
          </a:prstGeom>
        </p:spPr>
      </p:pic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07F49509-A9E2-A3AC-A726-31DA417D8000}"/>
              </a:ext>
            </a:extLst>
          </p:cNvPr>
          <p:cNvGrpSpPr/>
          <p:nvPr/>
        </p:nvGrpSpPr>
        <p:grpSpPr>
          <a:xfrm>
            <a:off x="3139440" y="2834640"/>
            <a:ext cx="2189480" cy="1558102"/>
            <a:chOff x="2679700" y="1892300"/>
            <a:chExt cx="2628900" cy="1846045"/>
          </a:xfrm>
        </p:grpSpPr>
        <p:sp>
          <p:nvSpPr>
            <p:cNvPr id="19" name="מלבן: פינות מעוגלות 18">
              <a:extLst>
                <a:ext uri="{FF2B5EF4-FFF2-40B4-BE49-F238E27FC236}">
                  <a16:creationId xmlns:a16="http://schemas.microsoft.com/office/drawing/2014/main" id="{44F788C8-9826-DBA2-C806-A338DE56FBF3}"/>
                </a:ext>
              </a:extLst>
            </p:cNvPr>
            <p:cNvSpPr/>
            <p:nvPr/>
          </p:nvSpPr>
          <p:spPr>
            <a:xfrm>
              <a:off x="2679700" y="1892300"/>
              <a:ext cx="2628900" cy="1244600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תיבת טקסט 19">
              <a:extLst>
                <a:ext uri="{FF2B5EF4-FFF2-40B4-BE49-F238E27FC236}">
                  <a16:creationId xmlns:a16="http://schemas.microsoft.com/office/drawing/2014/main" id="{1BA42599-DE5C-3A70-A1F7-D0EF478E206D}"/>
                </a:ext>
              </a:extLst>
            </p:cNvPr>
            <p:cNvSpPr txBox="1"/>
            <p:nvPr/>
          </p:nvSpPr>
          <p:spPr>
            <a:xfrm>
              <a:off x="2852737" y="3118432"/>
              <a:ext cx="2282825" cy="619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Chosen regularization weights </a:t>
              </a:r>
            </a:p>
          </p:txBody>
        </p:sp>
      </p:grp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1B181BB-E4E2-B5D5-7D9F-F65702EDF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064" y="1520624"/>
            <a:ext cx="11487872" cy="3816752"/>
          </a:xfrm>
        </p:spPr>
        <p:txBody>
          <a:bodyPr>
            <a:normAutofit/>
          </a:bodyPr>
          <a:lstStyle/>
          <a:p>
            <a:r>
              <a:rPr lang="en-US" sz="2800" b="1" dirty="0"/>
              <a:t>Regularization Weight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3310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02BFF8-4DCB-F852-A36A-F0D738275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B85F0E-4B66-799A-A721-56DAC1DB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Weights Tuning - </a:t>
            </a:r>
            <a:r>
              <a:rPr lang="en-US" dirty="0" err="1"/>
              <a:t>SIGReg</a:t>
            </a:r>
            <a:endParaRPr lang="en-US" dirty="0"/>
          </a:p>
        </p:txBody>
      </p: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ACF63530-6D32-BCBA-950E-E7F6C4DFEF07}"/>
              </a:ext>
            </a:extLst>
          </p:cNvPr>
          <p:cNvGrpSpPr/>
          <p:nvPr/>
        </p:nvGrpSpPr>
        <p:grpSpPr>
          <a:xfrm>
            <a:off x="2558916" y="1585601"/>
            <a:ext cx="7534716" cy="4599220"/>
            <a:chOff x="1730781" y="1723623"/>
            <a:chExt cx="7534716" cy="4599220"/>
          </a:xfrm>
        </p:grpSpPr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C80F2EAF-AA01-2E58-6356-F1D042192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781" y="2276570"/>
              <a:ext cx="3425417" cy="1712314"/>
            </a:xfrm>
            <a:prstGeom prst="rect">
              <a:avLst/>
            </a:prstGeom>
            <a:noFill/>
          </p:spPr>
        </p:pic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AA3E82E3-AC33-ADAC-A358-00A1AAE48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041" y="2276570"/>
              <a:ext cx="3425417" cy="1712338"/>
            </a:xfrm>
            <a:prstGeom prst="rect">
              <a:avLst/>
            </a:prstGeom>
            <a:noFill/>
          </p:spPr>
        </p:pic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5A31436D-9E9B-6457-B6AE-15543F65E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781" y="4579152"/>
              <a:ext cx="3425463" cy="1712338"/>
            </a:xfrm>
            <a:prstGeom prst="rect">
              <a:avLst/>
            </a:prstGeom>
            <a:noFill/>
          </p:spPr>
        </p:pic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ACCDB26F-7A95-1776-5E7E-92E4918FE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041" y="4610505"/>
              <a:ext cx="3425456" cy="1712338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תיבת טקסט 3">
                  <a:extLst>
                    <a:ext uri="{FF2B5EF4-FFF2-40B4-BE49-F238E27FC236}">
                      <a16:creationId xmlns:a16="http://schemas.microsoft.com/office/drawing/2014/main" id="{602EABB7-4B78-B4E5-08D0-3C0E50FAA207}"/>
                    </a:ext>
                  </a:extLst>
                </p:cNvPr>
                <p:cNvSpPr txBox="1"/>
                <p:nvPr/>
              </p:nvSpPr>
              <p:spPr>
                <a:xfrm>
                  <a:off x="2701809" y="1723623"/>
                  <a:ext cx="14833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𝟎𝟏</m:t>
                        </m:r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תיבת טקסט 3">
                  <a:extLst>
                    <a:ext uri="{FF2B5EF4-FFF2-40B4-BE49-F238E27FC236}">
                      <a16:creationId xmlns:a16="http://schemas.microsoft.com/office/drawing/2014/main" id="{602EABB7-4B78-B4E5-08D0-3C0E50FAA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809" y="1723623"/>
                  <a:ext cx="148336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תיבת טקסט 6">
                  <a:extLst>
                    <a:ext uri="{FF2B5EF4-FFF2-40B4-BE49-F238E27FC236}">
                      <a16:creationId xmlns:a16="http://schemas.microsoft.com/office/drawing/2014/main" id="{2F331079-F594-6F08-4A82-06BA934B3AE6}"/>
                    </a:ext>
                  </a:extLst>
                </p:cNvPr>
                <p:cNvSpPr txBox="1"/>
                <p:nvPr/>
              </p:nvSpPr>
              <p:spPr>
                <a:xfrm>
                  <a:off x="6811109" y="1794870"/>
                  <a:ext cx="14833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תיבת טקסט 6">
                  <a:extLst>
                    <a:ext uri="{FF2B5EF4-FFF2-40B4-BE49-F238E27FC236}">
                      <a16:creationId xmlns:a16="http://schemas.microsoft.com/office/drawing/2014/main" id="{2F331079-F594-6F08-4A82-06BA934B3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09" y="1794870"/>
                  <a:ext cx="148336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תיבת טקסט 11">
                  <a:extLst>
                    <a:ext uri="{FF2B5EF4-FFF2-40B4-BE49-F238E27FC236}">
                      <a16:creationId xmlns:a16="http://schemas.microsoft.com/office/drawing/2014/main" id="{545A4F76-EC63-4DAF-71F1-7A20FC4A86B3}"/>
                    </a:ext>
                  </a:extLst>
                </p:cNvPr>
                <p:cNvSpPr txBox="1"/>
                <p:nvPr/>
              </p:nvSpPr>
              <p:spPr>
                <a:xfrm>
                  <a:off x="6811108" y="4148840"/>
                  <a:ext cx="14833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תיבת טקסט 11">
                  <a:extLst>
                    <a:ext uri="{FF2B5EF4-FFF2-40B4-BE49-F238E27FC236}">
                      <a16:creationId xmlns:a16="http://schemas.microsoft.com/office/drawing/2014/main" id="{545A4F76-EC63-4DAF-71F1-7A20FC4A8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108" y="4148840"/>
                  <a:ext cx="1483360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תיבת טקסט 12">
                  <a:extLst>
                    <a:ext uri="{FF2B5EF4-FFF2-40B4-BE49-F238E27FC236}">
                      <a16:creationId xmlns:a16="http://schemas.microsoft.com/office/drawing/2014/main" id="{D601305F-5DCE-192F-C281-1221DB1A4138}"/>
                    </a:ext>
                  </a:extLst>
                </p:cNvPr>
                <p:cNvSpPr txBox="1"/>
                <p:nvPr/>
              </p:nvSpPr>
              <p:spPr>
                <a:xfrm>
                  <a:off x="2701809" y="4148840"/>
                  <a:ext cx="14833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תיבת טקסט 12">
                  <a:extLst>
                    <a:ext uri="{FF2B5EF4-FFF2-40B4-BE49-F238E27FC236}">
                      <a16:creationId xmlns:a16="http://schemas.microsoft.com/office/drawing/2014/main" id="{D601305F-5DCE-192F-C281-1221DB1A4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809" y="4148840"/>
                  <a:ext cx="1483360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801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61B550-9FC4-7701-4BBF-0013C6CF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Conclusions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AD9AAC6-0CE0-7EA0-9B83-9CB902E82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520" y="1661160"/>
            <a:ext cx="6624320" cy="430711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Pretraining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Surprisingly, most regularizations improved test accuracy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Transfer Learning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More effective as training dataset size decrease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Only VICReg constantly surpass CE loss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Added SSL regularization on pretrain can improve performance</a:t>
            </a: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82570F95-0404-4560-5510-B04C87EAF698}"/>
              </a:ext>
            </a:extLst>
          </p:cNvPr>
          <p:cNvGraphicFramePr>
            <a:graphicFrameLocks noGrp="1"/>
          </p:cNvGraphicFramePr>
          <p:nvPr/>
        </p:nvGraphicFramePr>
        <p:xfrm>
          <a:off x="7108913" y="2096665"/>
          <a:ext cx="4836159" cy="1576175"/>
        </p:xfrm>
        <a:graphic>
          <a:graphicData uri="http://schemas.openxmlformats.org/drawingml/2006/table">
            <a:tbl>
              <a:tblPr/>
              <a:tblGrid>
                <a:gridCol w="1148080">
                  <a:extLst>
                    <a:ext uri="{9D8B030D-6E8A-4147-A177-3AD203B41FA5}">
                      <a16:colId xmlns:a16="http://schemas.microsoft.com/office/drawing/2014/main" val="504237239"/>
                    </a:ext>
                  </a:extLst>
                </a:gridCol>
                <a:gridCol w="565923">
                  <a:extLst>
                    <a:ext uri="{9D8B030D-6E8A-4147-A177-3AD203B41FA5}">
                      <a16:colId xmlns:a16="http://schemas.microsoft.com/office/drawing/2014/main" val="166692140"/>
                    </a:ext>
                  </a:extLst>
                </a:gridCol>
                <a:gridCol w="542983">
                  <a:extLst>
                    <a:ext uri="{9D8B030D-6E8A-4147-A177-3AD203B41FA5}">
                      <a16:colId xmlns:a16="http://schemas.microsoft.com/office/drawing/2014/main" val="3709887819"/>
                    </a:ext>
                  </a:extLst>
                </a:gridCol>
                <a:gridCol w="542983">
                  <a:extLst>
                    <a:ext uri="{9D8B030D-6E8A-4147-A177-3AD203B41FA5}">
                      <a16:colId xmlns:a16="http://schemas.microsoft.com/office/drawing/2014/main" val="3510333532"/>
                    </a:ext>
                  </a:extLst>
                </a:gridCol>
                <a:gridCol w="678730">
                  <a:extLst>
                    <a:ext uri="{9D8B030D-6E8A-4147-A177-3AD203B41FA5}">
                      <a16:colId xmlns:a16="http://schemas.microsoft.com/office/drawing/2014/main" val="1191651759"/>
                    </a:ext>
                  </a:extLst>
                </a:gridCol>
                <a:gridCol w="678730">
                  <a:extLst>
                    <a:ext uri="{9D8B030D-6E8A-4147-A177-3AD203B41FA5}">
                      <a16:colId xmlns:a16="http://schemas.microsoft.com/office/drawing/2014/main" val="2794672041"/>
                    </a:ext>
                  </a:extLst>
                </a:gridCol>
                <a:gridCol w="678730">
                  <a:extLst>
                    <a:ext uri="{9D8B030D-6E8A-4147-A177-3AD203B41FA5}">
                      <a16:colId xmlns:a16="http://schemas.microsoft.com/office/drawing/2014/main" val="3823040196"/>
                    </a:ext>
                  </a:extLst>
                </a:gridCol>
              </a:tblGrid>
              <a:tr h="63193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Dataset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Cosine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SIGReg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VICReg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13189"/>
                  </a:ext>
                </a:extLst>
              </a:tr>
              <a:tr h="4528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Regularization weight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60909"/>
                  </a:ext>
                </a:extLst>
              </a:tr>
              <a:tr h="49139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Test accuracy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71.28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D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73.42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75.36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74.6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1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70.14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D1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61.48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38524"/>
                  </a:ext>
                </a:extLst>
              </a:tr>
            </a:tbl>
          </a:graphicData>
        </a:graphic>
      </p:graphicFrame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1CA9839-A825-7733-A0B0-D367B4882F9A}"/>
              </a:ext>
            </a:extLst>
          </p:cNvPr>
          <p:cNvSpPr txBox="1"/>
          <p:nvPr/>
        </p:nvSpPr>
        <p:spPr>
          <a:xfrm>
            <a:off x="7332433" y="1661160"/>
            <a:ext cx="4358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ubik" panose="020B0604020202020204" charset="-79"/>
                <a:ea typeface="Calibri"/>
                <a:cs typeface="Rubik" panose="020B0604020202020204" charset="-79"/>
                <a:sym typeface="Calibri"/>
              </a:rPr>
              <a:t>Full Training Test Performance (100 epochs)</a:t>
            </a:r>
            <a:endParaRPr lang="en-US" sz="500" dirty="0"/>
          </a:p>
        </p:txBody>
      </p:sp>
      <p:pic>
        <p:nvPicPr>
          <p:cNvPr id="13" name="תמונה 12" descr="תמונה שמכילה טקסט, קו, עלילה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590EAAB-D6E1-B684-3881-BF143371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80" y="1417638"/>
            <a:ext cx="4235072" cy="2541044"/>
          </a:xfrm>
          <a:prstGeom prst="rect">
            <a:avLst/>
          </a:prstGeom>
        </p:spPr>
      </p:pic>
      <p:pic>
        <p:nvPicPr>
          <p:cNvPr id="14" name="תמונה 13" descr="תמונה שמכילה טקסט, צילום מסך, קו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F8E4B14-1E2F-5DAB-AF8F-3FB99D6E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480" y="4151706"/>
            <a:ext cx="4235073" cy="2541044"/>
          </a:xfrm>
          <a:prstGeom prst="rect">
            <a:avLst/>
          </a:prstGeom>
        </p:spPr>
      </p:pic>
      <p:graphicFrame>
        <p:nvGraphicFramePr>
          <p:cNvPr id="15" name="טבלה 14">
            <a:extLst>
              <a:ext uri="{FF2B5EF4-FFF2-40B4-BE49-F238E27FC236}">
                <a16:creationId xmlns:a16="http://schemas.microsoft.com/office/drawing/2014/main" id="{74D8677F-DA44-85A9-10E8-DF54DF53C196}"/>
              </a:ext>
            </a:extLst>
          </p:cNvPr>
          <p:cNvGraphicFramePr>
            <a:graphicFrameLocks noGrp="1"/>
          </p:cNvGraphicFramePr>
          <p:nvPr/>
        </p:nvGraphicFramePr>
        <p:xfrm>
          <a:off x="6847840" y="4764667"/>
          <a:ext cx="5120640" cy="1576174"/>
        </p:xfrm>
        <a:graphic>
          <a:graphicData uri="http://schemas.openxmlformats.org/drawingml/2006/table">
            <a:tbl>
              <a:tblPr/>
              <a:tblGrid>
                <a:gridCol w="931011">
                  <a:extLst>
                    <a:ext uri="{9D8B030D-6E8A-4147-A177-3AD203B41FA5}">
                      <a16:colId xmlns:a16="http://schemas.microsoft.com/office/drawing/2014/main" val="4037618738"/>
                    </a:ext>
                  </a:extLst>
                </a:gridCol>
                <a:gridCol w="485746">
                  <a:extLst>
                    <a:ext uri="{9D8B030D-6E8A-4147-A177-3AD203B41FA5}">
                      <a16:colId xmlns:a16="http://schemas.microsoft.com/office/drawing/2014/main" val="3528582692"/>
                    </a:ext>
                  </a:extLst>
                </a:gridCol>
                <a:gridCol w="391294">
                  <a:extLst>
                    <a:ext uri="{9D8B030D-6E8A-4147-A177-3AD203B41FA5}">
                      <a16:colId xmlns:a16="http://schemas.microsoft.com/office/drawing/2014/main" val="665185114"/>
                    </a:ext>
                  </a:extLst>
                </a:gridCol>
                <a:gridCol w="391294">
                  <a:extLst>
                    <a:ext uri="{9D8B030D-6E8A-4147-A177-3AD203B41FA5}">
                      <a16:colId xmlns:a16="http://schemas.microsoft.com/office/drawing/2014/main" val="1706145363"/>
                    </a:ext>
                  </a:extLst>
                </a:gridCol>
                <a:gridCol w="503886">
                  <a:extLst>
                    <a:ext uri="{9D8B030D-6E8A-4147-A177-3AD203B41FA5}">
                      <a16:colId xmlns:a16="http://schemas.microsoft.com/office/drawing/2014/main" val="480675422"/>
                    </a:ext>
                  </a:extLst>
                </a:gridCol>
                <a:gridCol w="427007">
                  <a:extLst>
                    <a:ext uri="{9D8B030D-6E8A-4147-A177-3AD203B41FA5}">
                      <a16:colId xmlns:a16="http://schemas.microsoft.com/office/drawing/2014/main" val="2707041694"/>
                    </a:ext>
                  </a:extLst>
                </a:gridCol>
                <a:gridCol w="406345">
                  <a:extLst>
                    <a:ext uri="{9D8B030D-6E8A-4147-A177-3AD203B41FA5}">
                      <a16:colId xmlns:a16="http://schemas.microsoft.com/office/drawing/2014/main" val="3655609656"/>
                    </a:ext>
                  </a:extLst>
                </a:gridCol>
                <a:gridCol w="771367">
                  <a:extLst>
                    <a:ext uri="{9D8B030D-6E8A-4147-A177-3AD203B41FA5}">
                      <a16:colId xmlns:a16="http://schemas.microsoft.com/office/drawing/2014/main" val="60410189"/>
                    </a:ext>
                  </a:extLst>
                </a:gridCol>
                <a:gridCol w="812690">
                  <a:extLst>
                    <a:ext uri="{9D8B030D-6E8A-4147-A177-3AD203B41FA5}">
                      <a16:colId xmlns:a16="http://schemas.microsoft.com/office/drawing/2014/main" val="4169687595"/>
                    </a:ext>
                  </a:extLst>
                </a:gridCol>
              </a:tblGrid>
              <a:tr h="309652">
                <a:tc row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Dataset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CE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Cosine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SIGReg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VICReg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ResNet18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ResNet50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10545"/>
                  </a:ext>
                </a:extLst>
              </a:tr>
              <a:tr h="2048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From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From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98434"/>
                  </a:ext>
                </a:extLst>
              </a:tr>
              <a:tr h="207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Scratch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Scratch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66112"/>
                  </a:ext>
                </a:extLst>
              </a:tr>
              <a:tr h="44237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Regularization weight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-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0.1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1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0.01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0.01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0.1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-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-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82261"/>
                  </a:ext>
                </a:extLst>
              </a:tr>
              <a:tr h="412076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Test accuracy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58.82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C0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56.7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4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40.7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D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46.6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60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53.1</a:t>
                      </a:r>
                    </a:p>
                  </a:txBody>
                  <a:tcPr marL="6158" marR="6158" marT="615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9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34.98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6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29.22</a:t>
                      </a:r>
                    </a:p>
                  </a:txBody>
                  <a:tcPr marL="6158" marR="6158" marT="61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244030"/>
                  </a:ext>
                </a:extLst>
              </a:tr>
            </a:tbl>
          </a:graphicData>
        </a:graphic>
      </p:graphicFrame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10D3659F-CAAE-393A-147B-495901AD1EA8}"/>
              </a:ext>
            </a:extLst>
          </p:cNvPr>
          <p:cNvSpPr txBox="1"/>
          <p:nvPr/>
        </p:nvSpPr>
        <p:spPr>
          <a:xfrm>
            <a:off x="7345680" y="4351867"/>
            <a:ext cx="450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Rubik" panose="020B0604020202020204" charset="-79"/>
                <a:ea typeface="Calibri"/>
                <a:cs typeface="Rubik" panose="020B0604020202020204" charset="-79"/>
                <a:sym typeface="Calibri"/>
              </a:rPr>
              <a:t>Flowers102 Transfer learning results</a:t>
            </a:r>
            <a:endParaRPr lang="en-US" sz="600" dirty="0"/>
          </a:p>
        </p:txBody>
      </p:sp>
      <p:pic>
        <p:nvPicPr>
          <p:cNvPr id="17" name="תמונה 16" descr="תמונה שמכילה טקסט, קו, עלילה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E5CC436-E7E1-6EBE-2F6A-53BB4854B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480" y="1417638"/>
            <a:ext cx="4235072" cy="25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5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504FD2-3320-5360-2369-9A725F47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F1747B9-3FF1-1099-0231-88A848851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11487872" cy="4249056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b="1" dirty="0"/>
              <a:t>Compare result over different SSL regularization techniques </a:t>
            </a:r>
            <a:r>
              <a:rPr lang="en-US" dirty="0"/>
              <a:t>&amp; </a:t>
            </a:r>
            <a:r>
              <a:rPr lang="en-US" b="1" dirty="0"/>
              <a:t>architectures &amp; datasets </a:t>
            </a:r>
          </a:p>
          <a:p>
            <a:pPr>
              <a:lnSpc>
                <a:spcPct val="160000"/>
              </a:lnSpc>
            </a:pPr>
            <a:r>
              <a:rPr lang="en-US" b="1" dirty="0"/>
              <a:t>Examine slightly harsher regularizations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That slightly diminish test accuracy</a:t>
            </a:r>
          </a:p>
        </p:txBody>
      </p:sp>
    </p:spTree>
    <p:extLst>
      <p:ext uri="{BB962C8B-B14F-4D97-AF65-F5344CB8AC3E}">
        <p14:creationId xmlns:p14="http://schemas.microsoft.com/office/powerpoint/2010/main" val="858751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2A0C9D-1E7A-34F8-C7F1-E5480CBB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11487873" cy="1143000"/>
          </a:xfrm>
        </p:spPr>
        <p:txBody>
          <a:bodyPr/>
          <a:lstStyle/>
          <a:p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30347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9FAB0EF-102E-34EC-4427-14D7CDF6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19979"/>
              </a:lnSpc>
            </a:pPr>
            <a:r>
              <a:rPr lang="en-US" b="1" dirty="0">
                <a:solidFill>
                  <a:srgbClr val="FFFFFF"/>
                </a:solidFill>
                <a:latin typeface="Rubik"/>
                <a:cs typeface="Rubik"/>
                <a:sym typeface="Rubik"/>
              </a:rPr>
              <a:t>Motivation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2935D57-309B-57F0-2FC1-6FD4F2194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600201"/>
            <a:ext cx="8126691" cy="381675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Traditional classifiers use Cross Entropy loss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Not encouraged to distinguish between samples from the same class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Might learn minimum features necessary for classifying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Robust Transfer Learning requires rich representations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Variety of downstream tasks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fine-grained details (example)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SSL Methods aim to learn meaningful representations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So Why not incorporate it in the loss?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F9A4969-D794-7A71-CC39-5855282F79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337" y="3276599"/>
            <a:ext cx="6120063" cy="612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entered Image">
            <a:extLst>
              <a:ext uri="{FF2B5EF4-FFF2-40B4-BE49-F238E27FC236}">
                <a16:creationId xmlns:a16="http://schemas.microsoft.com/office/drawing/2014/main" id="{32EE67C3-8B65-C52A-F404-2342FF0B4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901" y="1512094"/>
            <a:ext cx="3731171" cy="228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g Breed Classification Using Convolutional Neural Network | by Mehdi  Khajeh | The Startup | Medium">
            <a:extLst>
              <a:ext uri="{FF2B5EF4-FFF2-40B4-BE49-F238E27FC236}">
                <a16:creationId xmlns:a16="http://schemas.microsoft.com/office/drawing/2014/main" id="{44EA5016-3917-B4AE-45F3-A3AD17C98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86"/>
          <a:stretch>
            <a:fillRect/>
          </a:stretch>
        </p:blipFill>
        <p:spPr bwMode="auto">
          <a:xfrm>
            <a:off x="8213901" y="4091900"/>
            <a:ext cx="3731171" cy="21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17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27C93-CDC6-1E4C-C098-A7E60A12A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1FE288-CF5E-597E-F35F-BE9A9D2B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Project’s Goals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טקסט 2">
                <a:extLst>
                  <a:ext uri="{FF2B5EF4-FFF2-40B4-BE49-F238E27FC236}">
                    <a16:creationId xmlns:a16="http://schemas.microsoft.com/office/drawing/2014/main" id="{539388A7-92CD-BD91-B9C5-8FB52BC6B90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We will use the next Loss Function –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𝑹𝒆𝒈𝒖𝒍𝒂𝒓𝒊𝒛𝒂𝒕𝒊𝒐𝒏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/>
                  <a:t>With 3 different regularizations methods from SSL domain</a:t>
                </a:r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Compare transfer learning accuracy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/>
                  <a:t>With and without added regularization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/>
                  <a:t>Various datasets trimmed to different sizes</a:t>
                </a:r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>
          <p:sp>
            <p:nvSpPr>
              <p:cNvPr id="3" name="מציין מיקום טקסט 2">
                <a:extLst>
                  <a:ext uri="{FF2B5EF4-FFF2-40B4-BE49-F238E27FC236}">
                    <a16:creationId xmlns:a16="http://schemas.microsoft.com/office/drawing/2014/main" id="{539388A7-92CD-BD91-B9C5-8FB52BC6B9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11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5F726A-510D-5C50-91CE-479BCAD3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טקסט 2">
                <a:extLst>
                  <a:ext uri="{FF2B5EF4-FFF2-40B4-BE49-F238E27FC236}">
                    <a16:creationId xmlns:a16="http://schemas.microsoft.com/office/drawing/2014/main" id="{C1D30006-CACF-D842-E6AE-AD979BE4718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986808"/>
                <a:ext cx="6288086" cy="436327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1" dirty="0"/>
                  <a:t>Train Resnet-50 on ImageNet-100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400" dirty="0"/>
                  <a:t>With regularization on latent CNN’s Features (pre-FC)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400" dirty="0"/>
                  <a:t>augmentations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400" dirty="0"/>
                  <a:t>Hyperparameter tune regularization weight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400" dirty="0"/>
                  <a:t> (20 epochs)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400" dirty="0"/>
                  <a:t>Full training (</a:t>
                </a:r>
                <a:r>
                  <a:rPr lang="en-US" sz="1100" dirty="0"/>
                  <a:t>100 epochs)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000" dirty="0"/>
                  <a:t>128 batches, SGD optimizer 0.01 LR,  </a:t>
                </a:r>
                <a:r>
                  <a:rPr lang="en-US" sz="1000" dirty="0" err="1"/>
                  <a:t>CosineAnnealingLR</a:t>
                </a:r>
                <a:r>
                  <a:rPr lang="en-US" sz="1000" dirty="0"/>
                  <a:t> scheduler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1" dirty="0"/>
                  <a:t>Perform Transfer Learning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400" dirty="0"/>
                  <a:t>Use model’s backbone (Frozen)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400" dirty="0"/>
                  <a:t>Train only FC layer using CE loss</a:t>
                </a:r>
              </a:p>
            </p:txBody>
          </p:sp>
        </mc:Choice>
        <mc:Fallback>
          <p:sp>
            <p:nvSpPr>
              <p:cNvPr id="3" name="מציין מיקום טקסט 2">
                <a:extLst>
                  <a:ext uri="{FF2B5EF4-FFF2-40B4-BE49-F238E27FC236}">
                    <a16:creationId xmlns:a16="http://schemas.microsoft.com/office/drawing/2014/main" id="{C1D30006-CACF-D842-E6AE-AD979BE47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986808"/>
                <a:ext cx="6288086" cy="436327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nn architechture">
            <a:extLst>
              <a:ext uri="{FF2B5EF4-FFF2-40B4-BE49-F238E27FC236}">
                <a16:creationId xmlns:a16="http://schemas.microsoft.com/office/drawing/2014/main" id="{92CE9C78-A591-AD3B-5E88-9A38EC5A7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4" b="9559"/>
          <a:stretch>
            <a:fillRect/>
          </a:stretch>
        </p:blipFill>
        <p:spPr bwMode="auto">
          <a:xfrm>
            <a:off x="6346466" y="1986808"/>
            <a:ext cx="552704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4AC53159-4BED-96B9-B11F-ED60F4AFE8DF}"/>
              </a:ext>
            </a:extLst>
          </p:cNvPr>
          <p:cNvGrpSpPr/>
          <p:nvPr/>
        </p:nvGrpSpPr>
        <p:grpSpPr>
          <a:xfrm>
            <a:off x="8758704" y="1330554"/>
            <a:ext cx="1881124" cy="2284539"/>
            <a:chOff x="8758704" y="1417638"/>
            <a:chExt cx="1881124" cy="2284539"/>
          </a:xfrm>
        </p:grpSpPr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98BC64B7-8B5A-4CBF-B4BB-676F2B0440F3}"/>
                </a:ext>
              </a:extLst>
            </p:cNvPr>
            <p:cNvSpPr/>
            <p:nvPr/>
          </p:nvSpPr>
          <p:spPr>
            <a:xfrm>
              <a:off x="9572625" y="2274697"/>
              <a:ext cx="335280" cy="142748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תיבת טקסט 4">
              <a:extLst>
                <a:ext uri="{FF2B5EF4-FFF2-40B4-BE49-F238E27FC236}">
                  <a16:creationId xmlns:a16="http://schemas.microsoft.com/office/drawing/2014/main" id="{60EAD6F1-7CA4-A4C9-8CB1-0EB04C09E1CA}"/>
                </a:ext>
              </a:extLst>
            </p:cNvPr>
            <p:cNvSpPr txBox="1"/>
            <p:nvPr/>
          </p:nvSpPr>
          <p:spPr>
            <a:xfrm>
              <a:off x="8758704" y="1417638"/>
              <a:ext cx="1881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C000"/>
                  </a:solidFill>
                </a:rPr>
                <a:t>Added Regularization</a:t>
              </a:r>
            </a:p>
          </p:txBody>
        </p:sp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10124661-78B7-EBCA-F50E-A172415B9516}"/>
              </a:ext>
            </a:extLst>
          </p:cNvPr>
          <p:cNvGrpSpPr/>
          <p:nvPr/>
        </p:nvGrpSpPr>
        <p:grpSpPr>
          <a:xfrm>
            <a:off x="6346466" y="1325555"/>
            <a:ext cx="5063976" cy="2452225"/>
            <a:chOff x="6346466" y="1412639"/>
            <a:chExt cx="5063976" cy="2452225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D3F4CB3F-B6D7-1CF9-FAB5-5550BF593CE7}"/>
                </a:ext>
              </a:extLst>
            </p:cNvPr>
            <p:cNvSpPr/>
            <p:nvPr/>
          </p:nvSpPr>
          <p:spPr>
            <a:xfrm>
              <a:off x="9936480" y="2058971"/>
              <a:ext cx="1066800" cy="180589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4520A512-2013-D4D8-AEFD-B5631F892905}"/>
                </a:ext>
              </a:extLst>
            </p:cNvPr>
            <p:cNvSpPr txBox="1"/>
            <p:nvPr/>
          </p:nvSpPr>
          <p:spPr>
            <a:xfrm>
              <a:off x="9529318" y="1412639"/>
              <a:ext cx="1881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C000"/>
                  </a:solidFill>
                </a:rPr>
                <a:t>Train From Scratch</a:t>
              </a:r>
            </a:p>
          </p:txBody>
        </p:sp>
        <p:sp>
          <p:nvSpPr>
            <p:cNvPr id="12" name="מלבן 11">
              <a:extLst>
                <a:ext uri="{FF2B5EF4-FFF2-40B4-BE49-F238E27FC236}">
                  <a16:creationId xmlns:a16="http://schemas.microsoft.com/office/drawing/2014/main" id="{98583E6E-ADB9-8D4E-87B2-DC36582A0CF1}"/>
                </a:ext>
              </a:extLst>
            </p:cNvPr>
            <p:cNvSpPr/>
            <p:nvPr/>
          </p:nvSpPr>
          <p:spPr>
            <a:xfrm>
              <a:off x="6346466" y="2073893"/>
              <a:ext cx="3480286" cy="179097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תיבת טקסט 12">
              <a:extLst>
                <a:ext uri="{FF2B5EF4-FFF2-40B4-BE49-F238E27FC236}">
                  <a16:creationId xmlns:a16="http://schemas.microsoft.com/office/drawing/2014/main" id="{46725E12-191C-0AA4-C075-1C91BE8D89AD}"/>
                </a:ext>
              </a:extLst>
            </p:cNvPr>
            <p:cNvSpPr txBox="1"/>
            <p:nvPr/>
          </p:nvSpPr>
          <p:spPr>
            <a:xfrm>
              <a:off x="7113564" y="1420100"/>
              <a:ext cx="1881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C000"/>
                  </a:solidFill>
                </a:rPr>
                <a:t>Use Pretrained</a:t>
              </a:r>
              <a:br>
                <a:rPr lang="en-US" sz="1800" b="1" dirty="0">
                  <a:solidFill>
                    <a:srgbClr val="FFC000"/>
                  </a:solidFill>
                </a:rPr>
              </a:br>
              <a:r>
                <a:rPr lang="en-US" sz="1800" b="1" dirty="0">
                  <a:solidFill>
                    <a:srgbClr val="FFC000"/>
                  </a:solidFill>
                </a:rPr>
                <a:t>Weights</a:t>
              </a:r>
            </a:p>
          </p:txBody>
        </p:sp>
      </p:grpSp>
      <p:pic>
        <p:nvPicPr>
          <p:cNvPr id="16" name="תמונה 15" descr="תמונה שמכילה צילום מסך, קולאז’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0769002-EE7F-FC70-E55E-0DBB0F7D26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68" r="39865"/>
          <a:stretch>
            <a:fillRect/>
          </a:stretch>
        </p:blipFill>
        <p:spPr>
          <a:xfrm>
            <a:off x="6342950" y="4546164"/>
            <a:ext cx="5527041" cy="21284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F4ECB927-CB13-7FF4-5855-684C5C954932}"/>
                  </a:ext>
                </a:extLst>
              </p:cNvPr>
              <p:cNvSpPr txBox="1"/>
              <p:nvPr/>
            </p:nvSpPr>
            <p:spPr>
              <a:xfrm>
                <a:off x="2173286" y="5901397"/>
                <a:ext cx="4276725" cy="547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prstClr val="white"/>
                  </a:buClr>
                  <a:buSzPct val="70000"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𝓛</m:t>
                      </m:r>
                      <m:r>
                        <a:rPr kumimoji="0" lang="en-US" sz="18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𝓛</m:t>
                          </m:r>
                        </m:e>
                        <m:sub>
                          <m:r>
                            <a:rPr kumimoji="0" lang="en-US" sz="18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𝑪𝑬</m:t>
                          </m:r>
                        </m:sub>
                      </m:sSub>
                      <m:r>
                        <a:rPr kumimoji="0" lang="en-US" sz="1800" b="1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Calibri"/>
                        </a:rPr>
                        <m:t>+</m:t>
                      </m:r>
                      <m:r>
                        <a:rPr kumimoji="0" lang="en-US" sz="1800" b="1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𝝀</m:t>
                      </m:r>
                      <m:r>
                        <a:rPr kumimoji="0" lang="en-US" sz="1800" b="1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Calibri"/>
                        </a:rPr>
                        <m:t>⋅</m:t>
                      </m:r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𝑹</m:t>
                          </m:r>
                        </m:e>
                        <m:sub>
                          <m:r>
                            <a:rPr kumimoji="0" lang="en-US" sz="18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𝑹𝒆𝒈𝒖𝒍𝒂𝒓𝒊𝒛𝒂𝒕𝒊𝒐𝒏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ubik" panose="020B0604020202020204" charset="-79"/>
                  <a:ea typeface="Calibri"/>
                  <a:cs typeface="Rubik" panose="020B0604020202020204" charset="-79"/>
                  <a:sym typeface="Calibri"/>
                </a:endParaRPr>
              </a:p>
            </p:txBody>
          </p:sp>
        </mc:Choice>
        <mc:Fallback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F4ECB927-CB13-7FF4-5855-684C5C954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286" y="5901397"/>
                <a:ext cx="4276725" cy="547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5E6C4913-8113-C05E-E448-30FF75821BBB}"/>
              </a:ext>
            </a:extLst>
          </p:cNvPr>
          <p:cNvSpPr txBox="1"/>
          <p:nvPr/>
        </p:nvSpPr>
        <p:spPr>
          <a:xfrm>
            <a:off x="9070064" y="3628063"/>
            <a:ext cx="1356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ubik" panose="020B0604020202020204" charset="-79"/>
                <a:ea typeface="Calibri"/>
                <a:cs typeface="Rubik" panose="020B0604020202020204" charset="-79"/>
                <a:sym typeface="Calibri"/>
              </a:rPr>
              <a:t>“Features”</a:t>
            </a:r>
          </a:p>
        </p:txBody>
      </p:sp>
    </p:spTree>
    <p:extLst>
      <p:ext uri="{BB962C8B-B14F-4D97-AF65-F5344CB8AC3E}">
        <p14:creationId xmlns:p14="http://schemas.microsoft.com/office/powerpoint/2010/main" val="113716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5" grpId="0"/>
      <p:bldP spid="2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A6B9B5A-10B9-2048-331B-1339DA98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used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0051EE7-A5F4-83E3-F598-46DF3D757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20" y="1397000"/>
            <a:ext cx="11487872" cy="448563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For both Pretraining and Transfer Learning tasks:</a:t>
            </a:r>
          </a:p>
          <a:p>
            <a:pPr lvl="1"/>
            <a:r>
              <a:rPr lang="en-US" dirty="0"/>
              <a:t>SGD optimizer</a:t>
            </a:r>
          </a:p>
          <a:p>
            <a:pPr lvl="2"/>
            <a:r>
              <a:rPr lang="en-US" dirty="0"/>
              <a:t> Learning Rate: 0.01, Momentum: 0.9, Weight Decay: 1e-4</a:t>
            </a:r>
          </a:p>
          <a:p>
            <a:pPr lvl="1"/>
            <a:r>
              <a:rPr lang="en-US" dirty="0"/>
              <a:t>Cosine Annealing scheduler</a:t>
            </a:r>
          </a:p>
          <a:p>
            <a:pPr marL="571500" lvl="1" indent="0">
              <a:buNone/>
            </a:pPr>
            <a:endParaRPr lang="en-US" dirty="0"/>
          </a:p>
          <a:p>
            <a:r>
              <a:rPr lang="en-US" b="1" dirty="0"/>
              <a:t>Batch Sizes</a:t>
            </a:r>
            <a:endParaRPr lang="en-US" dirty="0"/>
          </a:p>
          <a:p>
            <a:pPr lvl="1"/>
            <a:r>
              <a:rPr lang="en-US" dirty="0"/>
              <a:t>Pretraining: 128</a:t>
            </a:r>
          </a:p>
          <a:p>
            <a:pPr lvl="1"/>
            <a:r>
              <a:rPr lang="en-US" dirty="0"/>
              <a:t>Transfer Learning: 32</a:t>
            </a:r>
          </a:p>
          <a:p>
            <a:endParaRPr lang="en-US" b="1" dirty="0"/>
          </a:p>
          <a:p>
            <a:r>
              <a:rPr lang="en-US" b="1" dirty="0"/>
              <a:t>Epochs</a:t>
            </a:r>
          </a:p>
          <a:p>
            <a:pPr lvl="1"/>
            <a:r>
              <a:rPr lang="en-US" dirty="0"/>
              <a:t>Pretraining: 100</a:t>
            </a:r>
          </a:p>
          <a:p>
            <a:pPr lvl="1"/>
            <a:r>
              <a:rPr lang="en-US" dirty="0"/>
              <a:t>Transfer Learning: 50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4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1A5CF-5434-3EB7-4104-6468ED7CD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341E8B-1962-303F-44FB-92A7A53E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 Examined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טקסט 2">
                <a:extLst>
                  <a:ext uri="{FF2B5EF4-FFF2-40B4-BE49-F238E27FC236}">
                    <a16:creationId xmlns:a16="http://schemas.microsoft.com/office/drawing/2014/main" id="{4786CDF4-5DD0-DA8F-356D-5025609BB1E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66807" y="1520624"/>
                <a:ext cx="11487872" cy="2387347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err="1"/>
                  <a:t>VICReg</a:t>
                </a:r>
                <a:r>
                  <a:rPr lang="en-US" sz="2400" b="1" dirty="0"/>
                  <a:t> (Variance, Invariance, Covariance)</a:t>
                </a:r>
              </a:p>
              <a:p>
                <a:pPr lvl="1"/>
                <a:r>
                  <a:rPr lang="en-US" sz="2400" dirty="0"/>
                  <a:t>Variance – maintain each component Variance &gt; T</a:t>
                </a:r>
              </a:p>
              <a:p>
                <a:pPr lvl="1"/>
                <a:r>
                  <a:rPr lang="en-US" sz="2400" dirty="0"/>
                  <a:t>Invariance – force similar features vectors for augmentation pair</a:t>
                </a:r>
              </a:p>
              <a:p>
                <a:pPr lvl="1"/>
                <a:r>
                  <a:rPr lang="en-US" sz="2400" dirty="0"/>
                  <a:t>Covariance –  decorrelate features components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→0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3" name="מציין מיקום טקסט 2">
                <a:extLst>
                  <a:ext uri="{FF2B5EF4-FFF2-40B4-BE49-F238E27FC236}">
                    <a16:creationId xmlns:a16="http://schemas.microsoft.com/office/drawing/2014/main" id="{4786CDF4-5DD0-DA8F-356D-5025609BB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807" y="1520624"/>
                <a:ext cx="11487872" cy="238734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 descr="תמונה שמכילה תרשים, טקסט, קו, תוכנית">
            <a:extLst>
              <a:ext uri="{FF2B5EF4-FFF2-40B4-BE49-F238E27FC236}">
                <a16:creationId xmlns:a16="http://schemas.microsoft.com/office/drawing/2014/main" id="{1783CBE8-B77F-DFD1-39E5-0A75B9B1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37" y="3535681"/>
            <a:ext cx="7288496" cy="21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1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6CEBD3-98B2-4A1E-5D39-B16D3542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 Examined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9562299-AE52-683E-FC46-B06926D22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928" y="1417638"/>
            <a:ext cx="11487872" cy="3000576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SIGReg</a:t>
            </a:r>
            <a:r>
              <a:rPr lang="en-US" sz="2400" b="1" dirty="0"/>
              <a:t> – </a:t>
            </a:r>
          </a:p>
          <a:p>
            <a:pPr lvl="1"/>
            <a:r>
              <a:rPr lang="en-US" sz="2000" dirty="0"/>
              <a:t>Maintains Isotropic Gaussian Distribution of Features</a:t>
            </a:r>
          </a:p>
          <a:p>
            <a:pPr lvl="1"/>
            <a:r>
              <a:rPr lang="en-US" sz="2000" dirty="0"/>
              <a:t>*in theory – Optimal on all downstream tasks (for worst-case)</a:t>
            </a:r>
          </a:p>
          <a:p>
            <a:pPr lvl="1"/>
            <a:r>
              <a:rPr lang="en-US" sz="2000" dirty="0"/>
              <a:t>Works by comparing characteristic functions</a:t>
            </a:r>
          </a:p>
        </p:txBody>
      </p:sp>
      <p:pic>
        <p:nvPicPr>
          <p:cNvPr id="14" name="תמונה 13" descr="תמונה שמכילה תרשים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BBF79D4-43DC-BF7A-93F2-266A17194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6" y="3845374"/>
            <a:ext cx="2876707" cy="2818995"/>
          </a:xfrm>
          <a:prstGeom prst="rect">
            <a:avLst/>
          </a:prstGeom>
        </p:spPr>
      </p:pic>
      <p:pic>
        <p:nvPicPr>
          <p:cNvPr id="16" name="תמונה 15" descr="תמונה שמכילה צילום מסך, צבעוני, גרפיקה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41F5E9D-3B5E-7FED-9492-1780045E2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962" y="3837779"/>
            <a:ext cx="2669885" cy="283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5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B4B260-FD4F-F202-C8FA-50AFF1281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 Examined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0185F1-A219-CE46-D157-A33B076A8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Cosine Similarity</a:t>
            </a:r>
          </a:p>
          <a:p>
            <a:pPr lvl="1"/>
            <a:r>
              <a:rPr lang="en-US" sz="2000" dirty="0"/>
              <a:t>Encourages orthogonality between features vectors of different samples in the batch</a:t>
            </a:r>
          </a:p>
          <a:p>
            <a:pPr lvl="1"/>
            <a:r>
              <a:rPr lang="en-US" sz="2000" dirty="0"/>
              <a:t>Avoids representations collapse</a:t>
            </a:r>
          </a:p>
          <a:p>
            <a:endParaRPr lang="en-US" dirty="0"/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FA702417-AA3B-D409-FA32-389C6A3E9403}"/>
              </a:ext>
            </a:extLst>
          </p:cNvPr>
          <p:cNvGrpSpPr/>
          <p:nvPr/>
        </p:nvGrpSpPr>
        <p:grpSpPr>
          <a:xfrm>
            <a:off x="3159760" y="3303955"/>
            <a:ext cx="6126480" cy="3377449"/>
            <a:chOff x="3159760" y="3303955"/>
            <a:chExt cx="6126480" cy="3377449"/>
          </a:xfrm>
        </p:grpSpPr>
        <p:pic>
          <p:nvPicPr>
            <p:cNvPr id="4098" name="Picture 2" descr="Building an Image Search Engine: Defining Your Similarity Metric (Step 3 of  4) - PyImageSearch">
              <a:extLst>
                <a:ext uri="{FF2B5EF4-FFF2-40B4-BE49-F238E27FC236}">
                  <a16:creationId xmlns:a16="http://schemas.microsoft.com/office/drawing/2014/main" id="{35F8477B-E180-335A-E7A1-B9C826469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3601" y="3303955"/>
              <a:ext cx="5567650" cy="229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תיבת טקסט 3">
                  <a:extLst>
                    <a:ext uri="{FF2B5EF4-FFF2-40B4-BE49-F238E27FC236}">
                      <a16:creationId xmlns:a16="http://schemas.microsoft.com/office/drawing/2014/main" id="{0A9719B5-2D74-E6CA-6BCC-C411FD8DE63B}"/>
                    </a:ext>
                  </a:extLst>
                </p:cNvPr>
                <p:cNvSpPr txBox="1"/>
                <p:nvPr/>
              </p:nvSpPr>
              <p:spPr>
                <a:xfrm>
                  <a:off x="3159760" y="5673410"/>
                  <a:ext cx="20523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𝒔𝒊𝒎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 ≈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1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תיבת טקסט 3">
                  <a:extLst>
                    <a:ext uri="{FF2B5EF4-FFF2-40B4-BE49-F238E27FC236}">
                      <a16:creationId xmlns:a16="http://schemas.microsoft.com/office/drawing/2014/main" id="{0A9719B5-2D74-E6CA-6BCC-C411FD8DE6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9760" y="5673410"/>
                  <a:ext cx="205232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תיבת טקסט 4">
                  <a:extLst>
                    <a:ext uri="{FF2B5EF4-FFF2-40B4-BE49-F238E27FC236}">
                      <a16:creationId xmlns:a16="http://schemas.microsoft.com/office/drawing/2014/main" id="{00249D2B-1EAA-2869-D2AB-432FFB0488AC}"/>
                    </a:ext>
                  </a:extLst>
                </p:cNvPr>
                <p:cNvSpPr txBox="1"/>
                <p:nvPr/>
              </p:nvSpPr>
              <p:spPr>
                <a:xfrm>
                  <a:off x="7233920" y="5684296"/>
                  <a:ext cx="20523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𝒔𝒊𝒎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1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תיבת טקסט 4">
                  <a:extLst>
                    <a:ext uri="{FF2B5EF4-FFF2-40B4-BE49-F238E27FC236}">
                      <a16:creationId xmlns:a16="http://schemas.microsoft.com/office/drawing/2014/main" id="{00249D2B-1EAA-2869-D2AB-432FFB048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3920" y="5684296"/>
                  <a:ext cx="205232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תיבת טקסט 5">
                  <a:extLst>
                    <a:ext uri="{FF2B5EF4-FFF2-40B4-BE49-F238E27FC236}">
                      <a16:creationId xmlns:a16="http://schemas.microsoft.com/office/drawing/2014/main" id="{17F67C4A-BA77-F786-A900-896C5F5CD70F}"/>
                    </a:ext>
                  </a:extLst>
                </p:cNvPr>
                <p:cNvSpPr txBox="1"/>
                <p:nvPr/>
              </p:nvSpPr>
              <p:spPr>
                <a:xfrm>
                  <a:off x="5161266" y="5684296"/>
                  <a:ext cx="20523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𝒔𝒊𝒎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 ≈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1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תיבת טקסט 5">
                  <a:extLst>
                    <a:ext uri="{FF2B5EF4-FFF2-40B4-BE49-F238E27FC236}">
                      <a16:creationId xmlns:a16="http://schemas.microsoft.com/office/drawing/2014/main" id="{17F67C4A-BA77-F786-A900-896C5F5CD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1266" y="5684296"/>
                  <a:ext cx="205232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תיבת טקסט 7">
                  <a:extLst>
                    <a:ext uri="{FF2B5EF4-FFF2-40B4-BE49-F238E27FC236}">
                      <a16:creationId xmlns:a16="http://schemas.microsoft.com/office/drawing/2014/main" id="{3769B23C-3405-364A-7120-0DFF3B768862}"/>
                    </a:ext>
                  </a:extLst>
                </p:cNvPr>
                <p:cNvSpPr txBox="1"/>
                <p:nvPr/>
              </p:nvSpPr>
              <p:spPr>
                <a:xfrm>
                  <a:off x="3190240" y="6093614"/>
                  <a:ext cx="6096000" cy="5877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𝑹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32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𝒔𝒊</m:t>
                        </m:r>
                        <m:sSup>
                          <m:sSupPr>
                            <m:ctrlP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תיבת טקסט 7">
                  <a:extLst>
                    <a:ext uri="{FF2B5EF4-FFF2-40B4-BE49-F238E27FC236}">
                      <a16:creationId xmlns:a16="http://schemas.microsoft.com/office/drawing/2014/main" id="{3769B23C-3405-364A-7120-0DFF3B768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0240" y="6093614"/>
                  <a:ext cx="6096000" cy="5877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626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BE75D4F-FFF9-386C-1BCE-FDA0318B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Datasets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5AF3167-51E4-8A1F-6B1F-2A05F7A80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Benchmark </a:t>
            </a:r>
          </a:p>
          <a:p>
            <a:pPr lvl="1"/>
            <a:r>
              <a:rPr lang="en-US" dirty="0"/>
              <a:t>cifar-10 </a:t>
            </a:r>
          </a:p>
          <a:p>
            <a:r>
              <a:rPr lang="en-US" b="1" dirty="0"/>
              <a:t>Fine-Grained Details</a:t>
            </a:r>
          </a:p>
          <a:p>
            <a:pPr lvl="1"/>
            <a:r>
              <a:rPr lang="en-US" dirty="0"/>
              <a:t>Flowers-102</a:t>
            </a:r>
          </a:p>
          <a:p>
            <a:r>
              <a:rPr lang="en-US" b="1" dirty="0"/>
              <a:t>Domain Shift</a:t>
            </a:r>
          </a:p>
          <a:p>
            <a:pPr lvl="1"/>
            <a:r>
              <a:rPr lang="en-US" dirty="0" err="1"/>
              <a:t>EuroSat</a:t>
            </a:r>
            <a:r>
              <a:rPr lang="en-US" dirty="0"/>
              <a:t> (satellite images)</a:t>
            </a:r>
          </a:p>
          <a:p>
            <a:pPr lvl="1"/>
            <a:r>
              <a:rPr lang="en-US" dirty="0"/>
              <a:t>DTD (Describable Textures)</a:t>
            </a:r>
          </a:p>
        </p:txBody>
      </p:sp>
      <p:pic>
        <p:nvPicPr>
          <p:cNvPr id="5" name="תמונה 4" descr="תמונה שמכילה צילום מסך, קולאז’, פסיפס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EF57041-07B2-4CF8-04D8-9F2700F2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6" y="1600201"/>
            <a:ext cx="4896954" cy="3872664"/>
          </a:xfrm>
          <a:prstGeom prst="rect">
            <a:avLst/>
          </a:prstGeom>
        </p:spPr>
      </p:pic>
      <p:pic>
        <p:nvPicPr>
          <p:cNvPr id="3076" name="Picture 4" descr="what is flower dataset · Issue #24 · akanimax/BMSG-GAN">
            <a:extLst>
              <a:ext uri="{FF2B5EF4-FFF2-40B4-BE49-F238E27FC236}">
                <a16:creationId xmlns:a16="http://schemas.microsoft.com/office/drawing/2014/main" id="{E3711809-6B07-FDAB-8D96-A72381ABE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76" y="1600201"/>
            <a:ext cx="4268387" cy="426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ample images from the EuroSAT dataset. | Download Scientific Diagram">
            <a:extLst>
              <a:ext uri="{FF2B5EF4-FFF2-40B4-BE49-F238E27FC236}">
                <a16:creationId xmlns:a16="http://schemas.microsoft.com/office/drawing/2014/main" id="{271B9067-2ED1-F2F2-A842-E1C5448AD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17" y="1208401"/>
            <a:ext cx="4758746" cy="211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td | TensorFlow Datasets">
            <a:extLst>
              <a:ext uri="{FF2B5EF4-FFF2-40B4-BE49-F238E27FC236}">
                <a16:creationId xmlns:a16="http://schemas.microsoft.com/office/drawing/2014/main" id="{C4680330-1F07-3425-2894-9D13B9973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" t="9255" r="3594" b="8364"/>
          <a:stretch>
            <a:fillRect/>
          </a:stretch>
        </p:blipFill>
        <p:spPr bwMode="auto">
          <a:xfrm>
            <a:off x="7209338" y="3429000"/>
            <a:ext cx="3367221" cy="310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1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כוס חלב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12807</TotalTime>
  <Words>598</Words>
  <Application>Microsoft Office PowerPoint</Application>
  <PresentationFormat>מסך רחב</PresentationFormat>
  <Paragraphs>152</Paragraphs>
  <Slides>14</Slides>
  <Notes>11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2" baseType="lpstr">
      <vt:lpstr>Aptos Display</vt:lpstr>
      <vt:lpstr>Calibri</vt:lpstr>
      <vt:lpstr>Courier New</vt:lpstr>
      <vt:lpstr>Rubik</vt:lpstr>
      <vt:lpstr>Aptos</vt:lpstr>
      <vt:lpstr>Arial</vt:lpstr>
      <vt:lpstr>Cambria Math</vt:lpstr>
      <vt:lpstr>Office Theme</vt:lpstr>
      <vt:lpstr>מצגת של PowerPoint‏</vt:lpstr>
      <vt:lpstr>Motivation</vt:lpstr>
      <vt:lpstr>Project’s Goals</vt:lpstr>
      <vt:lpstr>Our Method</vt:lpstr>
      <vt:lpstr>Hyperparameters used</vt:lpstr>
      <vt:lpstr>Regularization Techniques Examined</vt:lpstr>
      <vt:lpstr>Regularization Techniques Examined</vt:lpstr>
      <vt:lpstr>Regularization Techniques Examined</vt:lpstr>
      <vt:lpstr>Transfer Learning Datasets</vt:lpstr>
      <vt:lpstr>Results and Conclusions</vt:lpstr>
      <vt:lpstr>Regularization Weights Tuning - SIGReg</vt:lpstr>
      <vt:lpstr>Results and Conclusions</vt:lpstr>
      <vt:lpstr>Future Work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ori fri</dc:creator>
  <cp:lastModifiedBy>Ori Fridman</cp:lastModifiedBy>
  <cp:revision>74</cp:revision>
  <dcterms:modified xsi:type="dcterms:W3CDTF">2026-01-26T16:21:52Z</dcterms:modified>
</cp:coreProperties>
</file>